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C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62136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921653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84C1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8EEFC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DDA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406021"/>
            <a:ext cx="7770347" cy="1417558"/>
          </a:xfrm>
          <a:prstGeom prst="rect">
            <a:avLst/>
          </a:prstGeom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</a:t>
            </a:r>
            <a:r>
              <a:rPr lang="en-US" sz="4450" dirty="0">
                <a:solidFill>
                  <a:srgbClr val="AFCF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evel-Up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Y</a:t>
            </a:r>
            <a:r>
              <a:rPr lang="en-US" sz="4450" dirty="0">
                <a:solidFill>
                  <a:srgbClr val="AFCF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</a:t>
            </a: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 D</a:t>
            </a:r>
            <a:r>
              <a:rPr lang="en-US" sz="4450" dirty="0">
                <a:solidFill>
                  <a:srgbClr val="AFCF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aily-Routine</a:t>
            </a:r>
            <a:endParaRPr lang="en-US" sz="4450" dirty="0">
              <a:solidFill>
                <a:srgbClr val="AFCFCE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32042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850"/>
              </a:lnSpc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“Play is the highest form of research” – Albert Einstein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6752"/>
            <a:ext cx="7556421" cy="4252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3350" dirty="0">
                <a:solidFill>
                  <a:srgbClr val="FFFFFF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Ready to Play?</a:t>
            </a:r>
            <a:endParaRPr lang="en-US" sz="13350" dirty="0"/>
          </a:p>
        </p:txBody>
      </p:sp>
      <p:sp>
        <p:nvSpPr>
          <p:cNvPr id="4" name="Text 1"/>
          <p:cNvSpPr/>
          <p:nvPr/>
        </p:nvSpPr>
        <p:spPr>
          <a:xfrm>
            <a:off x="793790" y="622982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 your team's productivity into an epic adventure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1150"/>
              </a:lnSpc>
              <a:buNone/>
            </a:pPr>
            <a:r>
              <a:rPr lang="en-US" sz="8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Problem</a:t>
            </a:r>
            <a:endParaRPr lang="en-US" sz="8900" dirty="0"/>
          </a:p>
        </p:txBody>
      </p:sp>
      <p:sp>
        <p:nvSpPr>
          <p:cNvPr id="4" name="Text 1"/>
          <p:cNvSpPr/>
          <p:nvPr/>
        </p:nvSpPr>
        <p:spPr>
          <a:xfrm>
            <a:off x="6280190" y="4630817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Current tools are powerful but joyless teams need engagement, not just efficiency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64757"/>
            <a:ext cx="66302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What Teams Really Want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68848"/>
            <a:ext cx="6244709" cy="294072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3168848"/>
            <a:ext cx="6244709" cy="134969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99521" y="477369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5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Real feedback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from teams struggling with current solutions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70829"/>
            <a:ext cx="63711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Competitive Landscape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33236"/>
            <a:ext cx="6407944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4" name="Shape 2"/>
          <p:cNvSpPr/>
          <p:nvPr/>
        </p:nvSpPr>
        <p:spPr>
          <a:xfrm>
            <a:off x="793790" y="3033236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" name="Text 3"/>
          <p:cNvSpPr/>
          <p:nvPr/>
        </p:nvSpPr>
        <p:spPr>
          <a:xfrm>
            <a:off x="1173004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Jira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73004" y="3780949"/>
            <a:ext cx="57714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Powerful but heavy industry standard lacks fun factor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3033236"/>
            <a:ext cx="6408063" cy="1367909"/>
          </a:xfrm>
          <a:prstGeom prst="roundRect">
            <a:avLst>
              <a:gd name="adj" fmla="val 14924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8" name="Shape 6"/>
          <p:cNvSpPr/>
          <p:nvPr/>
        </p:nvSpPr>
        <p:spPr>
          <a:xfrm>
            <a:off x="7428548" y="3033236"/>
            <a:ext cx="121920" cy="1367909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9" name="Text 7"/>
          <p:cNvSpPr/>
          <p:nvPr/>
        </p:nvSpPr>
        <p:spPr>
          <a:xfrm>
            <a:off x="7807762" y="32905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Asana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807762" y="3780949"/>
            <a:ext cx="57715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Strong visuals but corporate feel limits engagement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627959"/>
            <a:ext cx="6407944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2" name="Shape 10"/>
          <p:cNvSpPr/>
          <p:nvPr/>
        </p:nvSpPr>
        <p:spPr>
          <a:xfrm>
            <a:off x="793790" y="462795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3" name="Text 11"/>
          <p:cNvSpPr/>
          <p:nvPr/>
        </p:nvSpPr>
        <p:spPr>
          <a:xfrm>
            <a:off x="1173004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Monday.com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73004" y="5375672"/>
            <a:ext cx="577143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Team-friendly but serious interface misses playful opportunity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627959"/>
            <a:ext cx="6408063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he-IL"/>
          </a:p>
        </p:txBody>
      </p:sp>
      <p:sp>
        <p:nvSpPr>
          <p:cNvPr id="16" name="Shape 14"/>
          <p:cNvSpPr/>
          <p:nvPr/>
        </p:nvSpPr>
        <p:spPr>
          <a:xfrm>
            <a:off x="7428548" y="4627959"/>
            <a:ext cx="121920" cy="1730812"/>
          </a:xfrm>
          <a:prstGeom prst="roundRect">
            <a:avLst>
              <a:gd name="adj" fmla="val 16744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7" name="Text 15"/>
          <p:cNvSpPr/>
          <p:nvPr/>
        </p:nvSpPr>
        <p:spPr>
          <a:xfrm>
            <a:off x="7807762" y="48852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ClickUp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807762" y="5375672"/>
            <a:ext cx="57715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Feature-rich but overwhelming complexity kills adoption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6738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Market Opportunity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1480"/>
            <a:ext cx="4885015" cy="2735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39828" y="3243143"/>
            <a:ext cx="4087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Management Software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39828" y="3824288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540AD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10-12% CAGR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growth expected through 2030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39828" y="4391263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Gamified productivity tools trending as companies prioritize engagement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5783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Our Unique Approach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744" cy="1669852"/>
          </a:xfrm>
          <a:prstGeom prst="roundRect">
            <a:avLst>
              <a:gd name="adj" fmla="val 12225"/>
            </a:avLst>
          </a:prstGeom>
          <a:solidFill>
            <a:srgbClr val="F578DE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Retro Arcade Design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Playful interface makes task management engaging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3037403"/>
            <a:ext cx="3664863" cy="1669852"/>
          </a:xfrm>
          <a:prstGeom prst="roundRect">
            <a:avLst>
              <a:gd name="adj" fmla="val 12225"/>
            </a:avLst>
          </a:prstGeom>
          <a:solidFill>
            <a:srgbClr val="F578DE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8" name="Text 5"/>
          <p:cNvSpPr/>
          <p:nvPr/>
        </p:nvSpPr>
        <p:spPr>
          <a:xfrm>
            <a:off x="10398562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Gamification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Points, levels, and badges motivate completion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15620"/>
            </a:avLst>
          </a:prstGeom>
          <a:solidFill>
            <a:srgbClr val="F578DE"/>
          </a:solidFill>
          <a:ln/>
        </p:spPr>
        <p:txBody>
          <a:bodyPr/>
          <a:lstStyle/>
          <a:p>
            <a:endParaRPr lang="he-IL"/>
          </a:p>
        </p:txBody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00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Culture Booster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Shared game experience builds team connection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8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Core Features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8247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Task Management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3743325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Full project workflow—assignment, tracking, completion with arcade flair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118247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07348" y="325290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XP &amp; Leaderboards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8307348" y="3743325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Team competition drives engagement through points and achievements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644253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Boss Fights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644253" y="5547836"/>
            <a:ext cx="552914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Major milestones become epic team challenges to conquer together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307348" y="50574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Smart Integrations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8307348" y="5547836"/>
            <a:ext cx="55292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Seamless workflow with Slack, Google Workspace, and GitHub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490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Technology Stack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59794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8247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Frontend Magic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3315176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React + Pixel-perfect retro UI themes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95882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4185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Robust Backend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4676061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Node.js/Python with PostgreSQL + Redis caching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319713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55465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Cloud Infrastructure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6036945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AWS/Google Cloud for reliable, scalable hosting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Target Customers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857256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Tech Startups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51967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Want Jira structure without corporate overhead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731" y="317658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Creative Agencies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Need organization but prefer engaging tools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2604" y="3565088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Remote Teams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Require motivation beyond standard task boards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4103" y="5790962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Student Teams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804535"/>
            <a:ext cx="389870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Natural fit for gamified learning environments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8230" y="5402461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267</Words>
  <Application>Microsoft Office PowerPoint</Application>
  <PresentationFormat>מותאם אישית</PresentationFormat>
  <Paragraphs>63</Paragraphs>
  <Slides>10</Slides>
  <Notes>10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10</vt:i4>
      </vt:variant>
    </vt:vector>
  </HeadingPairs>
  <TitlesOfParts>
    <vt:vector size="14" baseType="lpstr">
      <vt:lpstr>Arial</vt:lpstr>
      <vt:lpstr>Instrument Sans Semi Bold</vt:lpstr>
      <vt:lpstr>Instrument Sans Medium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יובל ארדרייך</dc:creator>
  <cp:lastModifiedBy>יובל ארדרייך</cp:lastModifiedBy>
  <cp:revision>2</cp:revision>
  <dcterms:created xsi:type="dcterms:W3CDTF">2025-09-08T15:27:27Z</dcterms:created>
  <dcterms:modified xsi:type="dcterms:W3CDTF">2025-09-08T19:45:36Z</dcterms:modified>
</cp:coreProperties>
</file>